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1071" r:id="rId5"/>
    <p:sldId id="1072" r:id="rId6"/>
    <p:sldId id="1081" r:id="rId7"/>
    <p:sldId id="1073" r:id="rId8"/>
    <p:sldId id="1080" r:id="rId9"/>
    <p:sldId id="1075" r:id="rId10"/>
    <p:sldId id="1079" r:id="rId11"/>
    <p:sldId id="1076" r:id="rId12"/>
    <p:sldId id="1077" r:id="rId13"/>
    <p:sldId id="1078" r:id="rId1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5F550A5A-4DEE-4218-ACF5-76483BA3551F}">
          <p14:sldIdLst>
            <p14:sldId id="1071"/>
            <p14:sldId id="1072"/>
            <p14:sldId id="1081"/>
            <p14:sldId id="1073"/>
            <p14:sldId id="1080"/>
            <p14:sldId id="1075"/>
            <p14:sldId id="1079"/>
            <p14:sldId id="1076"/>
            <p14:sldId id="1077"/>
            <p14:sldId id="1078"/>
          </p14:sldIdLst>
        </p14:section>
        <p14:section name="QUESTIONS / REPONSES" id="{BE817689-AF23-470A-B248-B22DFF4579DC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e VELON" initials="MV" lastIdx="12" clrIdx="0">
    <p:extLst>
      <p:ext uri="{19B8F6BF-5375-455C-9EA6-DF929625EA0E}">
        <p15:presenceInfo xmlns:p15="http://schemas.microsoft.com/office/powerpoint/2012/main" userId="S-1-5-21-2635319189-2584699302-2540952427-2606" providerId="AD"/>
      </p:ext>
    </p:extLst>
  </p:cmAuthor>
  <p:cmAuthor id="2" name="Régis Linqué" initials="RL" lastIdx="5" clrIdx="1">
    <p:extLst>
      <p:ext uri="{19B8F6BF-5375-455C-9EA6-DF929625EA0E}">
        <p15:presenceInfo xmlns:p15="http://schemas.microsoft.com/office/powerpoint/2012/main" userId="Régis Linqué" providerId="None"/>
      </p:ext>
    </p:extLst>
  </p:cmAuthor>
  <p:cmAuthor id="3" name="Aurélie" initials="A" lastIdx="3" clrIdx="2">
    <p:extLst>
      <p:ext uri="{19B8F6BF-5375-455C-9EA6-DF929625EA0E}">
        <p15:presenceInfo xmlns:p15="http://schemas.microsoft.com/office/powerpoint/2012/main" userId="Aurél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358C"/>
    <a:srgbClr val="F07E1F"/>
    <a:srgbClr val="F8AC17"/>
    <a:srgbClr val="FFFFFF"/>
    <a:srgbClr val="2D869B"/>
    <a:srgbClr val="6368AB"/>
    <a:srgbClr val="FAB511"/>
    <a:srgbClr val="9FBCD5"/>
    <a:srgbClr val="4B93CE"/>
    <a:srgbClr val="AA3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76047" autoAdjust="0"/>
  </p:normalViewPr>
  <p:slideViewPr>
    <p:cSldViewPr snapToGrid="0">
      <p:cViewPr varScale="1">
        <p:scale>
          <a:sx n="87" d="100"/>
          <a:sy n="87" d="100"/>
        </p:scale>
        <p:origin x="73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6990"/>
    </p:cViewPr>
  </p:sorterViewPr>
  <p:notesViewPr>
    <p:cSldViewPr snapToGrid="0">
      <p:cViewPr varScale="1">
        <p:scale>
          <a:sx n="52" d="100"/>
          <a:sy n="52" d="100"/>
        </p:scale>
        <p:origin x="29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BA5123D2-797D-4DD8-A4F3-0DECABCCACD9}" type="datetimeFigureOut">
              <a:rPr lang="fr-FR" smtClean="0"/>
              <a:t>07/04/2021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B24F434-D0EC-490B-BF54-40E488C2E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21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7FD4310D-0C1C-47C6-820D-E27B79531CA6}" type="datetimeFigureOut">
              <a:rPr lang="fr-FR" smtClean="0"/>
              <a:t>07/04/2021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5E6848A-C744-4182-B15B-B604B01468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978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65" r="12531"/>
          <a:stretch/>
        </p:blipFill>
        <p:spPr>
          <a:xfrm>
            <a:off x="7960093" y="-9625"/>
            <a:ext cx="4235115" cy="19033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52" y="478848"/>
            <a:ext cx="3518405" cy="1123808"/>
          </a:xfrm>
          <a:prstGeom prst="rect">
            <a:avLst/>
          </a:prstGeom>
        </p:spPr>
      </p:pic>
      <p:sp>
        <p:nvSpPr>
          <p:cNvPr id="5" name="ZoneTexte 4"/>
          <p:cNvSpPr txBox="1"/>
          <p:nvPr userDrawn="1"/>
        </p:nvSpPr>
        <p:spPr>
          <a:xfrm>
            <a:off x="8720489" y="587431"/>
            <a:ext cx="256994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600" i="1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PARTENAIRE</a:t>
            </a:r>
            <a:r>
              <a:rPr lang="fr-FR" sz="16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 DIGITAL </a:t>
            </a:r>
          </a:p>
          <a:p>
            <a:r>
              <a:rPr lang="fr-FR" sz="16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AU SERVICE DE LA SANTÉ </a:t>
            </a:r>
          </a:p>
          <a:p>
            <a:r>
              <a:rPr lang="fr-FR" sz="16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DES FRANCILIENS</a:t>
            </a:r>
            <a:endParaRPr lang="fr-FR" sz="1600" i="1" dirty="0">
              <a:solidFill>
                <a:srgbClr val="4B93CE"/>
              </a:solidFill>
              <a:latin typeface="Arial Narrow" panose="020B0606020202030204" pitchFamily="34" charset="0"/>
              <a:ea typeface="Blogger Sans Light" panose="02000506030000020004" pitchFamily="2" charset="0"/>
            </a:endParaRPr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0" hasCustomPrompt="1"/>
          </p:nvPr>
        </p:nvSpPr>
        <p:spPr>
          <a:xfrm>
            <a:off x="1265352" y="4788130"/>
            <a:ext cx="2372997" cy="11287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</a:lstStyle>
          <a:p>
            <a:r>
              <a:rPr lang="fr-FR" dirty="0" smtClean="0"/>
              <a:t>Logo du projet à insérer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456830" y="6428095"/>
            <a:ext cx="26927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latin typeface="Blogger Sans Light" panose="02000506030000020004" pitchFamily="2" charset="0"/>
                <a:ea typeface="Blogger Sans Light" panose="02000506030000020004" pitchFamily="2" charset="0"/>
              </a:rPr>
              <a:t>SESAN est une marque du GCS D-SISIF</a:t>
            </a:r>
            <a:endParaRPr lang="fr-FR" sz="1100" dirty="0">
              <a:solidFill>
                <a:schemeClr val="bg1">
                  <a:lumMod val="50000"/>
                </a:schemeClr>
              </a:solidFill>
              <a:latin typeface="Blogger Sans Light" panose="02000506030000020004" pitchFamily="2" charset="0"/>
              <a:ea typeface="Blogger Sans Light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42903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256039" y="747852"/>
            <a:ext cx="5195278" cy="4902200"/>
          </a:xfrm>
          <a:prstGeom prst="rect">
            <a:avLst/>
          </a:prstGeom>
          <a:blipFill dpi="0" rotWithShape="1">
            <a:blip r:embed="rId2">
              <a:alphaModFix amt="8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pour une image  5"/>
          <p:cNvSpPr>
            <a:spLocks noGrp="1"/>
          </p:cNvSpPr>
          <p:nvPr>
            <p:ph type="pic" sz="quarter" idx="10" hasCustomPrompt="1"/>
          </p:nvPr>
        </p:nvSpPr>
        <p:spPr>
          <a:xfrm>
            <a:off x="477886" y="481031"/>
            <a:ext cx="11169919" cy="5435842"/>
          </a:xfrm>
          <a:custGeom>
            <a:avLst/>
            <a:gdLst>
              <a:gd name="connsiteX0" fmla="*/ 905992 w 11168654"/>
              <a:gd name="connsiteY0" fmla="*/ 0 h 5435842"/>
              <a:gd name="connsiteX1" fmla="*/ 11168654 w 11168654"/>
              <a:gd name="connsiteY1" fmla="*/ 0 h 5435842"/>
              <a:gd name="connsiteX2" fmla="*/ 11168654 w 11168654"/>
              <a:gd name="connsiteY2" fmla="*/ 0 h 5435842"/>
              <a:gd name="connsiteX3" fmla="*/ 11168654 w 11168654"/>
              <a:gd name="connsiteY3" fmla="*/ 4529850 h 5435842"/>
              <a:gd name="connsiteX4" fmla="*/ 10262662 w 11168654"/>
              <a:gd name="connsiteY4" fmla="*/ 5435842 h 5435842"/>
              <a:gd name="connsiteX5" fmla="*/ 0 w 11168654"/>
              <a:gd name="connsiteY5" fmla="*/ 5435842 h 5435842"/>
              <a:gd name="connsiteX6" fmla="*/ 0 w 11168654"/>
              <a:gd name="connsiteY6" fmla="*/ 5435842 h 5435842"/>
              <a:gd name="connsiteX7" fmla="*/ 0 w 11168654"/>
              <a:gd name="connsiteY7" fmla="*/ 905992 h 5435842"/>
              <a:gd name="connsiteX8" fmla="*/ 905992 w 11168654"/>
              <a:gd name="connsiteY8" fmla="*/ 0 h 5435842"/>
              <a:gd name="connsiteX0" fmla="*/ 197870 w 11472564"/>
              <a:gd name="connsiteY0" fmla="*/ 2381 h 5435842"/>
              <a:gd name="connsiteX1" fmla="*/ 11472564 w 11472564"/>
              <a:gd name="connsiteY1" fmla="*/ 0 h 5435842"/>
              <a:gd name="connsiteX2" fmla="*/ 11472564 w 11472564"/>
              <a:gd name="connsiteY2" fmla="*/ 0 h 5435842"/>
              <a:gd name="connsiteX3" fmla="*/ 11472564 w 11472564"/>
              <a:gd name="connsiteY3" fmla="*/ 4529850 h 5435842"/>
              <a:gd name="connsiteX4" fmla="*/ 10566572 w 11472564"/>
              <a:gd name="connsiteY4" fmla="*/ 5435842 h 5435842"/>
              <a:gd name="connsiteX5" fmla="*/ 303910 w 11472564"/>
              <a:gd name="connsiteY5" fmla="*/ 5435842 h 5435842"/>
              <a:gd name="connsiteX6" fmla="*/ 303910 w 11472564"/>
              <a:gd name="connsiteY6" fmla="*/ 5435842 h 5435842"/>
              <a:gd name="connsiteX7" fmla="*/ 303910 w 11472564"/>
              <a:gd name="connsiteY7" fmla="*/ 905992 h 5435842"/>
              <a:gd name="connsiteX8" fmla="*/ 197870 w 11472564"/>
              <a:gd name="connsiteY8" fmla="*/ 2381 h 5435842"/>
              <a:gd name="connsiteX0" fmla="*/ 0 w 11274694"/>
              <a:gd name="connsiteY0" fmla="*/ 2381 h 5435842"/>
              <a:gd name="connsiteX1" fmla="*/ 11274694 w 11274694"/>
              <a:gd name="connsiteY1" fmla="*/ 0 h 5435842"/>
              <a:gd name="connsiteX2" fmla="*/ 11274694 w 11274694"/>
              <a:gd name="connsiteY2" fmla="*/ 0 h 5435842"/>
              <a:gd name="connsiteX3" fmla="*/ 11274694 w 11274694"/>
              <a:gd name="connsiteY3" fmla="*/ 4529850 h 5435842"/>
              <a:gd name="connsiteX4" fmla="*/ 10368702 w 11274694"/>
              <a:gd name="connsiteY4" fmla="*/ 5435842 h 5435842"/>
              <a:gd name="connsiteX5" fmla="*/ 106040 w 11274694"/>
              <a:gd name="connsiteY5" fmla="*/ 5435842 h 5435842"/>
              <a:gd name="connsiteX6" fmla="*/ 106040 w 11274694"/>
              <a:gd name="connsiteY6" fmla="*/ 5435842 h 5435842"/>
              <a:gd name="connsiteX7" fmla="*/ 106040 w 11274694"/>
              <a:gd name="connsiteY7" fmla="*/ 905992 h 5435842"/>
              <a:gd name="connsiteX8" fmla="*/ 0 w 11274694"/>
              <a:gd name="connsiteY8" fmla="*/ 2381 h 5435842"/>
              <a:gd name="connsiteX0" fmla="*/ 0 w 11169919"/>
              <a:gd name="connsiteY0" fmla="*/ 5556 h 5435842"/>
              <a:gd name="connsiteX1" fmla="*/ 11169919 w 11169919"/>
              <a:gd name="connsiteY1" fmla="*/ 0 h 5435842"/>
              <a:gd name="connsiteX2" fmla="*/ 11169919 w 11169919"/>
              <a:gd name="connsiteY2" fmla="*/ 0 h 5435842"/>
              <a:gd name="connsiteX3" fmla="*/ 11169919 w 11169919"/>
              <a:gd name="connsiteY3" fmla="*/ 4529850 h 5435842"/>
              <a:gd name="connsiteX4" fmla="*/ 10263927 w 11169919"/>
              <a:gd name="connsiteY4" fmla="*/ 5435842 h 5435842"/>
              <a:gd name="connsiteX5" fmla="*/ 1265 w 11169919"/>
              <a:gd name="connsiteY5" fmla="*/ 5435842 h 5435842"/>
              <a:gd name="connsiteX6" fmla="*/ 1265 w 11169919"/>
              <a:gd name="connsiteY6" fmla="*/ 5435842 h 5435842"/>
              <a:gd name="connsiteX7" fmla="*/ 1265 w 11169919"/>
              <a:gd name="connsiteY7" fmla="*/ 905992 h 5435842"/>
              <a:gd name="connsiteX8" fmla="*/ 0 w 11169919"/>
              <a:gd name="connsiteY8" fmla="*/ 5556 h 5435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69919" h="5435842">
                <a:moveTo>
                  <a:pt x="0" y="5556"/>
                </a:moveTo>
                <a:lnTo>
                  <a:pt x="11169919" y="0"/>
                </a:lnTo>
                <a:lnTo>
                  <a:pt x="11169919" y="0"/>
                </a:lnTo>
                <a:lnTo>
                  <a:pt x="11169919" y="4529850"/>
                </a:lnTo>
                <a:cubicBezTo>
                  <a:pt x="11169919" y="5030216"/>
                  <a:pt x="10764293" y="5435842"/>
                  <a:pt x="10263927" y="5435842"/>
                </a:cubicBezTo>
                <a:lnTo>
                  <a:pt x="1265" y="5435842"/>
                </a:lnTo>
                <a:lnTo>
                  <a:pt x="1265" y="5435842"/>
                </a:lnTo>
                <a:lnTo>
                  <a:pt x="1265" y="905992"/>
                </a:lnTo>
                <a:cubicBezTo>
                  <a:pt x="1265" y="405626"/>
                  <a:pt x="1284" y="5556"/>
                  <a:pt x="0" y="5556"/>
                </a:cubicBezTo>
                <a:close/>
              </a:path>
            </a:pathLst>
          </a:custGeom>
        </p:spPr>
        <p:txBody>
          <a:bodyPr/>
          <a:lstStyle>
            <a:lvl1pPr>
              <a:defRPr baseline="0"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</a:lstStyle>
          <a:p>
            <a:r>
              <a:rPr lang="fr-FR" dirty="0" smtClean="0"/>
              <a:t>Image à insérer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  <p:sp>
        <p:nvSpPr>
          <p:cNvPr id="7" name="ZoneTexte 6"/>
          <p:cNvSpPr txBox="1"/>
          <p:nvPr userDrawn="1"/>
        </p:nvSpPr>
        <p:spPr>
          <a:xfrm>
            <a:off x="2163536" y="2801421"/>
            <a:ext cx="40903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SOMMAIRE</a:t>
            </a:r>
            <a:endParaRPr lang="fr-FR" sz="4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98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sp>
        <p:nvSpPr>
          <p:cNvPr id="37" name="Espace réservé du texte 35"/>
          <p:cNvSpPr>
            <a:spLocks noGrp="1"/>
          </p:cNvSpPr>
          <p:nvPr>
            <p:ph type="body" sz="quarter" idx="14" hasCustomPrompt="1"/>
          </p:nvPr>
        </p:nvSpPr>
        <p:spPr>
          <a:xfrm>
            <a:off x="998251" y="1774579"/>
            <a:ext cx="10195497" cy="4134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4B93CE"/>
              </a:buClr>
              <a:buFontTx/>
              <a:buBlip>
                <a:blip r:embed="rId3"/>
              </a:buBlip>
              <a:defRPr sz="1600"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Texte</a:t>
            </a:r>
          </a:p>
        </p:txBody>
      </p:sp>
      <p:sp>
        <p:nvSpPr>
          <p:cNvPr id="22" name="Titre 9"/>
          <p:cNvSpPr>
            <a:spLocks noGrp="1"/>
          </p:cNvSpPr>
          <p:nvPr>
            <p:ph type="title" hasCustomPrompt="1"/>
          </p:nvPr>
        </p:nvSpPr>
        <p:spPr>
          <a:xfrm>
            <a:off x="1431636" y="430284"/>
            <a:ext cx="6373091" cy="32626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1" baseline="0">
                <a:solidFill>
                  <a:srgbClr val="6368AB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</a:lstStyle>
          <a:p>
            <a:r>
              <a:rPr lang="fr-FR" dirty="0" smtClean="0"/>
              <a:t>TITRE 1</a:t>
            </a:r>
            <a:endParaRPr lang="fr-FR" dirty="0"/>
          </a:p>
        </p:txBody>
      </p:sp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1431636" y="830417"/>
            <a:ext cx="6373091" cy="326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AA348A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 smtClean="0">
                <a:solidFill>
                  <a:srgbClr val="AA348A"/>
                </a:solidFill>
              </a:rPr>
              <a:t>Sous-titre 2</a:t>
            </a:r>
            <a:endParaRPr lang="fr-FR" dirty="0">
              <a:solidFill>
                <a:srgbClr val="AA348A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64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S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359" y="1342456"/>
            <a:ext cx="9664389" cy="65521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529359" y="1468648"/>
            <a:ext cx="92804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0" dirty="0" smtClean="0">
                <a:solidFill>
                  <a:schemeClr val="bg1"/>
                </a:solidFill>
                <a:latin typeface="Arial Narrow" panose="020B0606020202030204" pitchFamily="34" charset="0"/>
                <a:ea typeface="Blogger Sans" panose="02000506030000020004" pitchFamily="2" charset="0"/>
                <a:cs typeface="Verdana" panose="020B0604030504040204" pitchFamily="34" charset="0"/>
              </a:rPr>
              <a:t>Notre Mission : </a:t>
            </a:r>
            <a:r>
              <a:rPr lang="fr-FR" sz="1800" b="0" kern="1200" dirty="0" smtClean="0">
                <a:solidFill>
                  <a:schemeClr val="bg1"/>
                </a:solidFill>
                <a:latin typeface="Arial Narrow" panose="020B0606020202030204" pitchFamily="34" charset="0"/>
                <a:ea typeface="Blogger Sans" panose="02000506030000020004" pitchFamily="2" charset="0"/>
                <a:cs typeface="Verdana" panose="020B0604030504040204" pitchFamily="34" charset="0"/>
              </a:rPr>
              <a:t>Offrir des solutions et des services qui améliorent la santé des franciliens.</a:t>
            </a:r>
          </a:p>
          <a:p>
            <a:r>
              <a:rPr lang="fr-FR" b="0" dirty="0" smtClean="0">
                <a:solidFill>
                  <a:schemeClr val="bg1"/>
                </a:solidFill>
                <a:latin typeface="Arial Narrow" panose="020B0606020202030204" pitchFamily="34" charset="0"/>
                <a:ea typeface="Blogger Sans" panose="02000506030000020004" pitchFamily="2" charset="0"/>
                <a:cs typeface="Verdana" panose="020B0604030504040204" pitchFamily="34" charset="0"/>
              </a:rPr>
              <a:t> </a:t>
            </a:r>
            <a:endParaRPr lang="fr-FR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65" r="12531"/>
          <a:stretch/>
        </p:blipFill>
        <p:spPr>
          <a:xfrm>
            <a:off x="9470571" y="-209"/>
            <a:ext cx="2721429" cy="1223038"/>
          </a:xfrm>
          <a:prstGeom prst="rect">
            <a:avLst/>
          </a:prstGeom>
        </p:spPr>
      </p:pic>
      <p:sp>
        <p:nvSpPr>
          <p:cNvPr id="17" name="ZoneTexte 16"/>
          <p:cNvSpPr txBox="1"/>
          <p:nvPr userDrawn="1"/>
        </p:nvSpPr>
        <p:spPr>
          <a:xfrm>
            <a:off x="9784657" y="166639"/>
            <a:ext cx="2569946" cy="6924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300" i="1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PARTENAIRE</a:t>
            </a:r>
            <a:r>
              <a:rPr lang="fr-FR" sz="13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 DIGITAL </a:t>
            </a:r>
          </a:p>
          <a:p>
            <a:r>
              <a:rPr lang="fr-FR" sz="13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AU SERVICE DE LA SANTÉ </a:t>
            </a:r>
          </a:p>
          <a:p>
            <a:r>
              <a:rPr lang="fr-FR" sz="1300" i="1" baseline="0" dirty="0" smtClean="0">
                <a:solidFill>
                  <a:srgbClr val="4B93CE"/>
                </a:solidFill>
                <a:latin typeface="Arial Narrow" panose="020B0606020202030204" pitchFamily="34" charset="0"/>
                <a:ea typeface="Blogger Sans Light" panose="02000506030000020004" pitchFamily="2" charset="0"/>
              </a:rPr>
              <a:t>DES FRANCILIENS</a:t>
            </a:r>
            <a:endParaRPr lang="fr-FR" sz="1300" i="1" dirty="0">
              <a:solidFill>
                <a:srgbClr val="4B93CE"/>
              </a:solidFill>
              <a:latin typeface="Arial Narrow" panose="020B0606020202030204" pitchFamily="34" charset="0"/>
              <a:ea typeface="Blogger Sans Light" panose="02000506030000020004" pitchFamily="2" charset="0"/>
            </a:endParaRPr>
          </a:p>
        </p:txBody>
      </p:sp>
      <p:sp>
        <p:nvSpPr>
          <p:cNvPr id="18" name="ZoneTexte 17"/>
          <p:cNvSpPr txBox="1"/>
          <p:nvPr userDrawn="1"/>
        </p:nvSpPr>
        <p:spPr>
          <a:xfrm>
            <a:off x="1431636" y="400675"/>
            <a:ext cx="6373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6170B4"/>
                </a:solidFill>
                <a:latin typeface="Arial Narrow" panose="020B0606020202030204" pitchFamily="34" charset="0"/>
              </a:rPr>
              <a:t>SESAN</a:t>
            </a:r>
            <a:endParaRPr lang="fr-FR" sz="2000" b="1" dirty="0">
              <a:solidFill>
                <a:srgbClr val="6170B4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ZoneTexte 18"/>
          <p:cNvSpPr txBox="1"/>
          <p:nvPr userDrawn="1"/>
        </p:nvSpPr>
        <p:spPr>
          <a:xfrm>
            <a:off x="1431635" y="830971"/>
            <a:ext cx="63730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0" dirty="0" smtClean="0">
                <a:solidFill>
                  <a:srgbClr val="A7358C"/>
                </a:solidFill>
                <a:latin typeface="Arial Narrow" panose="020B0606020202030204" pitchFamily="34" charset="0"/>
              </a:rPr>
              <a:t>Qui sommes-nous ?</a:t>
            </a:r>
            <a:endParaRPr lang="fr-FR" sz="2000" b="0" dirty="0">
              <a:solidFill>
                <a:srgbClr val="A7358C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Espace réservé du texte 1"/>
          <p:cNvSpPr txBox="1">
            <a:spLocks/>
          </p:cNvSpPr>
          <p:nvPr userDrawn="1"/>
        </p:nvSpPr>
        <p:spPr>
          <a:xfrm>
            <a:off x="998251" y="2618500"/>
            <a:ext cx="5329757" cy="2931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B93CE"/>
              </a:buClr>
              <a:buFontTx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</a:pPr>
            <a:r>
              <a:rPr lang="fr-FR" sz="1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LE GCS SESAN</a:t>
            </a:r>
            <a:r>
              <a:rPr lang="fr-FR" sz="1800" b="1" baseline="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fr-FR" sz="1800" b="1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/>
            </a:r>
            <a:br>
              <a:rPr lang="fr-FR" sz="1800" b="1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fr-F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 un organisme de droit privé à but non lucratif qui travaille en collaboration avec l’Agence Régionale de Santé IDF pour le développement des Systèmes d’information de santé.</a:t>
            </a:r>
          </a:p>
          <a:p>
            <a:pPr marL="0" indent="0">
              <a:lnSpc>
                <a:spcPct val="100000"/>
              </a:lnSpc>
              <a:buFontTx/>
              <a:buNone/>
            </a:pPr>
            <a:endParaRPr lang="fr-FR" sz="1800" dirty="0" smtClean="0">
              <a:solidFill>
                <a:schemeClr val="tx1"/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B93CE"/>
              </a:buClr>
              <a:buSzTx/>
              <a:buFontTx/>
              <a:buNone/>
              <a:tabLst/>
              <a:defRPr/>
            </a:pPr>
            <a:r>
              <a:rPr lang="fr-FR" sz="1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</a:t>
            </a:r>
            <a:r>
              <a:rPr lang="fr-FR" sz="1800" b="1" baseline="0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MEMBRES</a:t>
            </a:r>
            <a:r>
              <a:rPr lang="fr-FR" sz="1800" b="1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sz="1800" b="1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800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sont les établissements de santé et du secteur médico‑social public ou privé, ainsi que l’ensemble des professionnels de santé en Île‑de‑France.</a:t>
            </a:r>
          </a:p>
          <a:p>
            <a:pPr marL="0" indent="0">
              <a:lnSpc>
                <a:spcPct val="100000"/>
              </a:lnSpc>
              <a:buFontTx/>
              <a:buNone/>
            </a:pPr>
            <a:endParaRPr lang="fr-FR" sz="1800" dirty="0" smtClean="0">
              <a:solidFill>
                <a:schemeClr val="tx1"/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395884" y="3485341"/>
            <a:ext cx="4124764" cy="3499627"/>
          </a:xfrm>
          <a:prstGeom prst="rect">
            <a:avLst/>
          </a:prstGeom>
          <a:blipFill dpi="0" rotWithShape="1">
            <a:blip r:embed="rId7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65" r="12531"/>
          <a:stretch/>
        </p:blipFill>
        <p:spPr>
          <a:xfrm>
            <a:off x="6766639" y="1997669"/>
            <a:ext cx="4235115" cy="1903304"/>
          </a:xfrm>
          <a:prstGeom prst="rect">
            <a:avLst/>
          </a:prstGeom>
        </p:spPr>
      </p:pic>
      <p:sp>
        <p:nvSpPr>
          <p:cNvPr id="13" name="Espace réservé du texte 1"/>
          <p:cNvSpPr txBox="1">
            <a:spLocks/>
          </p:cNvSpPr>
          <p:nvPr userDrawn="1"/>
        </p:nvSpPr>
        <p:spPr>
          <a:xfrm>
            <a:off x="7455152" y="1997669"/>
            <a:ext cx="3614478" cy="214541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B93CE"/>
              </a:buClr>
              <a:buFontTx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Autour de 3 axes :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Axe 1 : </a:t>
            </a:r>
            <a: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Maîtrise d’ouvrage </a:t>
            </a:r>
            <a:b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SDSI déléguée par l’ARS IDF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Axe 2 : </a:t>
            </a:r>
            <a: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Conduite de projet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Axe 3 : </a:t>
            </a:r>
            <a: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Développement et </a:t>
            </a:r>
            <a:b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dirty="0" smtClean="0">
                <a:solidFill>
                  <a:schemeClr val="tx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exploitation de l’ENRS</a:t>
            </a:r>
            <a:endParaRPr lang="fr-FR" dirty="0">
              <a:solidFill>
                <a:schemeClr val="tx1"/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Espace réservé du texte 1"/>
          <p:cNvSpPr txBox="1">
            <a:spLocks/>
          </p:cNvSpPr>
          <p:nvPr userDrawn="1"/>
        </p:nvSpPr>
        <p:spPr>
          <a:xfrm>
            <a:off x="6884158" y="4217242"/>
            <a:ext cx="2993798" cy="223850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B93CE"/>
              </a:buClr>
              <a:buFontTx/>
              <a:buBlip>
                <a:blip r:embed="rId6"/>
              </a:buBlip>
              <a:defRPr sz="16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NOS PROJETS </a:t>
            </a:r>
            <a:b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COUVRENT NOTAMMENT : </a:t>
            </a:r>
            <a:b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r-FR" b="1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Plateforme d’imagerie 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Télémédecine 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Outils de pilotage 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Réseau haut-débit 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Infogérance 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Référentiels régionaux</a:t>
            </a:r>
            <a:br>
              <a:rPr lang="fr-FR" sz="1900" b="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FR" sz="1900" b="0" kern="1200" dirty="0" smtClean="0">
                <a:solidFill>
                  <a:schemeClr val="bg1"/>
                </a:solidFill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Sécurité…</a:t>
            </a:r>
            <a:endParaRPr lang="fr-FR" sz="1900" b="0" kern="1200" dirty="0">
              <a:solidFill>
                <a:schemeClr val="bg1"/>
              </a:solidFill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097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0" hasCustomPrompt="1"/>
          </p:nvPr>
        </p:nvSpPr>
        <p:spPr>
          <a:xfrm>
            <a:off x="477886" y="481031"/>
            <a:ext cx="11169919" cy="5435842"/>
          </a:xfrm>
          <a:custGeom>
            <a:avLst/>
            <a:gdLst>
              <a:gd name="connsiteX0" fmla="*/ 905992 w 11168654"/>
              <a:gd name="connsiteY0" fmla="*/ 0 h 5435842"/>
              <a:gd name="connsiteX1" fmla="*/ 11168654 w 11168654"/>
              <a:gd name="connsiteY1" fmla="*/ 0 h 5435842"/>
              <a:gd name="connsiteX2" fmla="*/ 11168654 w 11168654"/>
              <a:gd name="connsiteY2" fmla="*/ 0 h 5435842"/>
              <a:gd name="connsiteX3" fmla="*/ 11168654 w 11168654"/>
              <a:gd name="connsiteY3" fmla="*/ 4529850 h 5435842"/>
              <a:gd name="connsiteX4" fmla="*/ 10262662 w 11168654"/>
              <a:gd name="connsiteY4" fmla="*/ 5435842 h 5435842"/>
              <a:gd name="connsiteX5" fmla="*/ 0 w 11168654"/>
              <a:gd name="connsiteY5" fmla="*/ 5435842 h 5435842"/>
              <a:gd name="connsiteX6" fmla="*/ 0 w 11168654"/>
              <a:gd name="connsiteY6" fmla="*/ 5435842 h 5435842"/>
              <a:gd name="connsiteX7" fmla="*/ 0 w 11168654"/>
              <a:gd name="connsiteY7" fmla="*/ 905992 h 5435842"/>
              <a:gd name="connsiteX8" fmla="*/ 905992 w 11168654"/>
              <a:gd name="connsiteY8" fmla="*/ 0 h 5435842"/>
              <a:gd name="connsiteX0" fmla="*/ 197870 w 11472564"/>
              <a:gd name="connsiteY0" fmla="*/ 2381 h 5435842"/>
              <a:gd name="connsiteX1" fmla="*/ 11472564 w 11472564"/>
              <a:gd name="connsiteY1" fmla="*/ 0 h 5435842"/>
              <a:gd name="connsiteX2" fmla="*/ 11472564 w 11472564"/>
              <a:gd name="connsiteY2" fmla="*/ 0 h 5435842"/>
              <a:gd name="connsiteX3" fmla="*/ 11472564 w 11472564"/>
              <a:gd name="connsiteY3" fmla="*/ 4529850 h 5435842"/>
              <a:gd name="connsiteX4" fmla="*/ 10566572 w 11472564"/>
              <a:gd name="connsiteY4" fmla="*/ 5435842 h 5435842"/>
              <a:gd name="connsiteX5" fmla="*/ 303910 w 11472564"/>
              <a:gd name="connsiteY5" fmla="*/ 5435842 h 5435842"/>
              <a:gd name="connsiteX6" fmla="*/ 303910 w 11472564"/>
              <a:gd name="connsiteY6" fmla="*/ 5435842 h 5435842"/>
              <a:gd name="connsiteX7" fmla="*/ 303910 w 11472564"/>
              <a:gd name="connsiteY7" fmla="*/ 905992 h 5435842"/>
              <a:gd name="connsiteX8" fmla="*/ 197870 w 11472564"/>
              <a:gd name="connsiteY8" fmla="*/ 2381 h 5435842"/>
              <a:gd name="connsiteX0" fmla="*/ 0 w 11274694"/>
              <a:gd name="connsiteY0" fmla="*/ 2381 h 5435842"/>
              <a:gd name="connsiteX1" fmla="*/ 11274694 w 11274694"/>
              <a:gd name="connsiteY1" fmla="*/ 0 h 5435842"/>
              <a:gd name="connsiteX2" fmla="*/ 11274694 w 11274694"/>
              <a:gd name="connsiteY2" fmla="*/ 0 h 5435842"/>
              <a:gd name="connsiteX3" fmla="*/ 11274694 w 11274694"/>
              <a:gd name="connsiteY3" fmla="*/ 4529850 h 5435842"/>
              <a:gd name="connsiteX4" fmla="*/ 10368702 w 11274694"/>
              <a:gd name="connsiteY4" fmla="*/ 5435842 h 5435842"/>
              <a:gd name="connsiteX5" fmla="*/ 106040 w 11274694"/>
              <a:gd name="connsiteY5" fmla="*/ 5435842 h 5435842"/>
              <a:gd name="connsiteX6" fmla="*/ 106040 w 11274694"/>
              <a:gd name="connsiteY6" fmla="*/ 5435842 h 5435842"/>
              <a:gd name="connsiteX7" fmla="*/ 106040 w 11274694"/>
              <a:gd name="connsiteY7" fmla="*/ 905992 h 5435842"/>
              <a:gd name="connsiteX8" fmla="*/ 0 w 11274694"/>
              <a:gd name="connsiteY8" fmla="*/ 2381 h 5435842"/>
              <a:gd name="connsiteX0" fmla="*/ 0 w 11169919"/>
              <a:gd name="connsiteY0" fmla="*/ 5556 h 5435842"/>
              <a:gd name="connsiteX1" fmla="*/ 11169919 w 11169919"/>
              <a:gd name="connsiteY1" fmla="*/ 0 h 5435842"/>
              <a:gd name="connsiteX2" fmla="*/ 11169919 w 11169919"/>
              <a:gd name="connsiteY2" fmla="*/ 0 h 5435842"/>
              <a:gd name="connsiteX3" fmla="*/ 11169919 w 11169919"/>
              <a:gd name="connsiteY3" fmla="*/ 4529850 h 5435842"/>
              <a:gd name="connsiteX4" fmla="*/ 10263927 w 11169919"/>
              <a:gd name="connsiteY4" fmla="*/ 5435842 h 5435842"/>
              <a:gd name="connsiteX5" fmla="*/ 1265 w 11169919"/>
              <a:gd name="connsiteY5" fmla="*/ 5435842 h 5435842"/>
              <a:gd name="connsiteX6" fmla="*/ 1265 w 11169919"/>
              <a:gd name="connsiteY6" fmla="*/ 5435842 h 5435842"/>
              <a:gd name="connsiteX7" fmla="*/ 1265 w 11169919"/>
              <a:gd name="connsiteY7" fmla="*/ 905992 h 5435842"/>
              <a:gd name="connsiteX8" fmla="*/ 0 w 11169919"/>
              <a:gd name="connsiteY8" fmla="*/ 5556 h 5435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69919" h="5435842">
                <a:moveTo>
                  <a:pt x="0" y="5556"/>
                </a:moveTo>
                <a:lnTo>
                  <a:pt x="11169919" y="0"/>
                </a:lnTo>
                <a:lnTo>
                  <a:pt x="11169919" y="0"/>
                </a:lnTo>
                <a:lnTo>
                  <a:pt x="11169919" y="4529850"/>
                </a:lnTo>
                <a:cubicBezTo>
                  <a:pt x="11169919" y="5030216"/>
                  <a:pt x="10764293" y="5435842"/>
                  <a:pt x="10263927" y="5435842"/>
                </a:cubicBezTo>
                <a:lnTo>
                  <a:pt x="1265" y="5435842"/>
                </a:lnTo>
                <a:lnTo>
                  <a:pt x="1265" y="5435842"/>
                </a:lnTo>
                <a:lnTo>
                  <a:pt x="1265" y="905992"/>
                </a:lnTo>
                <a:cubicBezTo>
                  <a:pt x="1265" y="405626"/>
                  <a:pt x="1284" y="5556"/>
                  <a:pt x="0" y="5556"/>
                </a:cubicBezTo>
                <a:close/>
              </a:path>
            </a:pathLst>
          </a:custGeom>
        </p:spPr>
        <p:txBody>
          <a:bodyPr/>
          <a:lstStyle>
            <a:lvl1pPr>
              <a:defRPr baseline="0"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</a:lstStyle>
          <a:p>
            <a:r>
              <a:rPr lang="fr-FR" dirty="0" smtClean="0"/>
              <a:t>Image à insérer</a:t>
            </a:r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001024" y="221381"/>
            <a:ext cx="4877263" cy="5916873"/>
          </a:xfrm>
          <a:prstGeom prst="rect">
            <a:avLst/>
          </a:prstGeom>
          <a:blipFill dpi="0" rotWithShape="1">
            <a:blip r:embed="rId2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16365" y="2332282"/>
            <a:ext cx="4261922" cy="2300787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fr-FR" dirty="0" smtClean="0"/>
              <a:t>TITRE DE LA PARTIE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2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sp>
        <p:nvSpPr>
          <p:cNvPr id="37" name="Espace réservé du texte 35"/>
          <p:cNvSpPr>
            <a:spLocks noGrp="1"/>
          </p:cNvSpPr>
          <p:nvPr>
            <p:ph type="body" sz="quarter" idx="14" hasCustomPrompt="1"/>
          </p:nvPr>
        </p:nvSpPr>
        <p:spPr>
          <a:xfrm>
            <a:off x="998251" y="2127182"/>
            <a:ext cx="10195497" cy="37896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4B93CE"/>
              </a:buClr>
              <a:buFontTx/>
              <a:buBlip>
                <a:blip r:embed="rId3"/>
              </a:buBlip>
              <a:defRPr sz="1600"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Texte</a:t>
            </a:r>
          </a:p>
        </p:txBody>
      </p:sp>
      <p:sp>
        <p:nvSpPr>
          <p:cNvPr id="22" name="Titre 9"/>
          <p:cNvSpPr>
            <a:spLocks noGrp="1"/>
          </p:cNvSpPr>
          <p:nvPr>
            <p:ph type="title" hasCustomPrompt="1"/>
          </p:nvPr>
        </p:nvSpPr>
        <p:spPr>
          <a:xfrm>
            <a:off x="1431636" y="430284"/>
            <a:ext cx="6373091" cy="32626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1" baseline="0">
                <a:solidFill>
                  <a:srgbClr val="6368AB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</a:lstStyle>
          <a:p>
            <a:r>
              <a:rPr lang="fr-FR" dirty="0" smtClean="0"/>
              <a:t>TITRE 1</a:t>
            </a:r>
            <a:endParaRPr lang="fr-FR" dirty="0"/>
          </a:p>
        </p:txBody>
      </p:sp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1431636" y="830417"/>
            <a:ext cx="6373091" cy="326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AA348A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 smtClean="0">
                <a:solidFill>
                  <a:srgbClr val="AA348A"/>
                </a:solidFill>
              </a:rPr>
              <a:t>Sous-titre 2</a:t>
            </a:r>
            <a:endParaRPr lang="fr-FR" dirty="0">
              <a:solidFill>
                <a:srgbClr val="AA348A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359" y="1215456"/>
            <a:ext cx="9664389" cy="655213"/>
          </a:xfrm>
          <a:prstGeom prst="rect">
            <a:avLst/>
          </a:prstGeom>
        </p:spPr>
      </p:pic>
      <p:sp>
        <p:nvSpPr>
          <p:cNvPr id="10" name="Espace réservé du texte 35"/>
          <p:cNvSpPr>
            <a:spLocks noGrp="1"/>
          </p:cNvSpPr>
          <p:nvPr>
            <p:ph type="body" sz="quarter" idx="18" hasCustomPrompt="1"/>
          </p:nvPr>
        </p:nvSpPr>
        <p:spPr>
          <a:xfrm>
            <a:off x="1870334" y="1307719"/>
            <a:ext cx="8982438" cy="4706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93CE"/>
              </a:buClr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chemeClr val="bg1"/>
                </a:solidFill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Description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43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sp>
        <p:nvSpPr>
          <p:cNvPr id="22" name="Titre 9"/>
          <p:cNvSpPr>
            <a:spLocks noGrp="1"/>
          </p:cNvSpPr>
          <p:nvPr>
            <p:ph type="title" hasCustomPrompt="1"/>
          </p:nvPr>
        </p:nvSpPr>
        <p:spPr>
          <a:xfrm>
            <a:off x="1431636" y="430284"/>
            <a:ext cx="6373091" cy="32626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1" baseline="0">
                <a:solidFill>
                  <a:srgbClr val="6368AB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</a:lstStyle>
          <a:p>
            <a:r>
              <a:rPr lang="fr-FR" dirty="0" smtClean="0"/>
              <a:t>TITRE 1</a:t>
            </a:r>
            <a:endParaRPr lang="fr-FR" dirty="0"/>
          </a:p>
        </p:txBody>
      </p:sp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1431636" y="830417"/>
            <a:ext cx="6373091" cy="326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AA348A"/>
                </a:solidFill>
                <a:latin typeface="Arial Narrow" panose="020B0606020202030204" pitchFamily="34" charset="0"/>
                <a:ea typeface="Blogger Sans" panose="02000506030000020004" pitchFamily="2" charset="0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 smtClean="0">
                <a:solidFill>
                  <a:srgbClr val="AA348A"/>
                </a:solidFill>
              </a:rPr>
              <a:t>Sous-titre 2</a:t>
            </a:r>
            <a:endParaRPr lang="fr-FR" dirty="0">
              <a:solidFill>
                <a:srgbClr val="AA348A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359" y="1215456"/>
            <a:ext cx="9664389" cy="655213"/>
          </a:xfrm>
          <a:prstGeom prst="rect">
            <a:avLst/>
          </a:prstGeom>
        </p:spPr>
      </p:pic>
      <p:sp>
        <p:nvSpPr>
          <p:cNvPr id="10" name="Espace réservé du texte 35"/>
          <p:cNvSpPr>
            <a:spLocks noGrp="1"/>
          </p:cNvSpPr>
          <p:nvPr>
            <p:ph type="body" sz="quarter" idx="18" hasCustomPrompt="1"/>
          </p:nvPr>
        </p:nvSpPr>
        <p:spPr>
          <a:xfrm>
            <a:off x="1870334" y="1307719"/>
            <a:ext cx="8982438" cy="4706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93CE"/>
              </a:buClr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chemeClr val="bg1"/>
                </a:solidFill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Description</a:t>
            </a:r>
          </a:p>
        </p:txBody>
      </p:sp>
      <p:sp>
        <p:nvSpPr>
          <p:cNvPr id="15" name="Espace réservé du texte 35"/>
          <p:cNvSpPr>
            <a:spLocks noGrp="1"/>
          </p:cNvSpPr>
          <p:nvPr>
            <p:ph type="body" sz="quarter" idx="14" hasCustomPrompt="1"/>
          </p:nvPr>
        </p:nvSpPr>
        <p:spPr>
          <a:xfrm>
            <a:off x="998251" y="2127182"/>
            <a:ext cx="4728781" cy="37896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4B93CE"/>
              </a:buClr>
              <a:buFontTx/>
              <a:buBlip>
                <a:blip r:embed="rId4"/>
              </a:buBlip>
              <a:defRPr sz="1600"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Texte</a:t>
            </a:r>
          </a:p>
        </p:txBody>
      </p:sp>
      <p:sp>
        <p:nvSpPr>
          <p:cNvPr id="16" name="Espace réservé du texte 35"/>
          <p:cNvSpPr>
            <a:spLocks noGrp="1"/>
          </p:cNvSpPr>
          <p:nvPr>
            <p:ph type="body" sz="quarter" idx="19" hasCustomPrompt="1"/>
          </p:nvPr>
        </p:nvSpPr>
        <p:spPr>
          <a:xfrm>
            <a:off x="6464967" y="2127182"/>
            <a:ext cx="4728781" cy="378969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4B93CE"/>
              </a:buClr>
              <a:buFontTx/>
              <a:buBlip>
                <a:blip r:embed="rId4"/>
              </a:buBlip>
              <a:defRPr sz="1600">
                <a:latin typeface="Arial Narrow" panose="020B0606020202030204" pitchFamily="34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 smtClean="0"/>
              <a:t>Texte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569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E109C0C-FC66-4590-BD55-29E450DD3C9E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D974636D-B704-4F8C-ADE4-5B0E195695B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1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13" y="482933"/>
            <a:ext cx="678276" cy="614133"/>
          </a:xfrm>
          <a:prstGeom prst="rect">
            <a:avLst/>
          </a:prstGeom>
        </p:spPr>
      </p:pic>
      <p:sp>
        <p:nvSpPr>
          <p:cNvPr id="37" name="Espace réservé du texte 35"/>
          <p:cNvSpPr>
            <a:spLocks noGrp="1"/>
          </p:cNvSpPr>
          <p:nvPr>
            <p:ph type="body" sz="quarter" idx="14" hasCustomPrompt="1"/>
          </p:nvPr>
        </p:nvSpPr>
        <p:spPr>
          <a:xfrm>
            <a:off x="998251" y="2127182"/>
            <a:ext cx="10195497" cy="37896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4B93CE"/>
              </a:buClr>
              <a:buFontTx/>
              <a:buBlip>
                <a:blip r:embed="rId3"/>
              </a:buBlip>
              <a:defRPr sz="1600"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  <a:lvl2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2" name="Titre 9"/>
          <p:cNvSpPr>
            <a:spLocks noGrp="1"/>
          </p:cNvSpPr>
          <p:nvPr>
            <p:ph type="title" hasCustomPrompt="1"/>
          </p:nvPr>
        </p:nvSpPr>
        <p:spPr>
          <a:xfrm>
            <a:off x="1431636" y="430284"/>
            <a:ext cx="6373091" cy="32626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 baseline="0">
                <a:solidFill>
                  <a:srgbClr val="6368AB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</a:lstStyle>
          <a:p>
            <a:r>
              <a:rPr lang="fr-FR" dirty="0"/>
              <a:t>TITRE 1</a:t>
            </a:r>
          </a:p>
        </p:txBody>
      </p:sp>
      <p:cxnSp>
        <p:nvCxnSpPr>
          <p:cNvPr id="23" name="Connecteur droit 22"/>
          <p:cNvCxnSpPr/>
          <p:nvPr userDrawn="1"/>
        </p:nvCxnSpPr>
        <p:spPr>
          <a:xfrm>
            <a:off x="1529359" y="802737"/>
            <a:ext cx="1191985" cy="0"/>
          </a:xfrm>
          <a:prstGeom prst="line">
            <a:avLst/>
          </a:prstGeom>
          <a:ln w="19050">
            <a:solidFill>
              <a:srgbClr val="6368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1431636" y="830417"/>
            <a:ext cx="6373091" cy="326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AA348A"/>
                </a:solidFill>
                <a:latin typeface="Blogger Sans" panose="02000506030000020004" pitchFamily="2" charset="0"/>
                <a:ea typeface="Blogger Sans" panose="02000506030000020004" pitchFamily="2" charset="0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>
                <a:solidFill>
                  <a:srgbClr val="AA348A"/>
                </a:solidFill>
              </a:rPr>
              <a:t>Sous-titre 2</a:t>
            </a:r>
          </a:p>
        </p:txBody>
      </p:sp>
      <p:sp>
        <p:nvSpPr>
          <p:cNvPr id="10" name="Espace réservé du texte 35"/>
          <p:cNvSpPr>
            <a:spLocks noGrp="1"/>
          </p:cNvSpPr>
          <p:nvPr>
            <p:ph type="body" sz="quarter" idx="18" hasCustomPrompt="1"/>
          </p:nvPr>
        </p:nvSpPr>
        <p:spPr>
          <a:xfrm>
            <a:off x="998251" y="1593428"/>
            <a:ext cx="9854521" cy="26723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93CE"/>
              </a:buClr>
              <a:buSzTx/>
              <a:buFont typeface="Arial" panose="020B0604020202020204" pitchFamily="34" charset="0"/>
              <a:buNone/>
              <a:tabLst/>
              <a:defRPr sz="1800" baseline="0">
                <a:solidFill>
                  <a:srgbClr val="4B93CE"/>
                </a:solidFill>
                <a:latin typeface="Blogger Sans Light" panose="02000506030000020004" pitchFamily="2" charset="0"/>
                <a:ea typeface="Blogger Sans Light" panose="02000506030000020004" pitchFamily="2" charset="0"/>
              </a:defRPr>
            </a:lvl1pPr>
            <a:lvl2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2pPr>
            <a:lvl3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3pPr>
            <a:lvl4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4pPr>
            <a:lvl5pPr>
              <a:buClr>
                <a:srgbClr val="4B93CE"/>
              </a:buClr>
              <a:defRPr sz="1500">
                <a:latin typeface="Blogger Sans Light" panose="02000506030000020004" pitchFamily="2" charset="0"/>
                <a:ea typeface="Blogger Sans Light" panose="02000506030000020004" pitchFamily="2" charset="0"/>
              </a:defRPr>
            </a:lvl5pPr>
          </a:lstStyle>
          <a:p>
            <a:pPr lvl="0"/>
            <a:r>
              <a:rPr lang="fr-FR" dirty="0"/>
              <a:t>Texte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6" y="6249177"/>
            <a:ext cx="897750" cy="28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98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/>
          <p:cNvSpPr txBox="1">
            <a:spLocks/>
          </p:cNvSpPr>
          <p:nvPr userDrawn="1"/>
        </p:nvSpPr>
        <p:spPr>
          <a:xfrm>
            <a:off x="11145864" y="6322926"/>
            <a:ext cx="1046136" cy="388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Blogger Sans Light" panose="02000506030000020004" pitchFamily="2" charset="0"/>
                <a:ea typeface="Blogger Sans Light" panose="02000506030000020004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2FF20C0-9A36-4A77-8442-F0ADF1F6F5F4}" type="slidenum">
              <a:rPr lang="fr-FR" sz="1000" smtClean="0"/>
              <a:pPr/>
              <a:t>‹N°›</a:t>
            </a:fld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81401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7" r:id="rId2"/>
    <p:sldLayoutId id="2147483716" r:id="rId3"/>
    <p:sldLayoutId id="2147483727" r:id="rId4"/>
    <p:sldLayoutId id="2147483702" r:id="rId5"/>
    <p:sldLayoutId id="2147483672" r:id="rId6"/>
    <p:sldLayoutId id="2147483705" r:id="rId7"/>
    <p:sldLayoutId id="2147483746" r:id="rId8"/>
    <p:sldLayoutId id="214748374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Blogger Sans Light" panose="02000506030000020004" pitchFamily="2" charset="0"/>
          <a:ea typeface="Blogger Sans Light" panose="02000506030000020004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terr-esante.fr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_#/files/G%C3%A9n%C3%A9ral?threadId=19%3A22addc91273d47d1b422d9ec30437783%40thread.tacv2&amp;ctx=channel&amp;context=Planning%2520MZ%2520et%2520SESAN&amp;rootfolder=%252Fsites%252FMAZARS-SESAN%252FDocuments%2520partages%252FGeneral%252FPlanning%2520MZ%2520et%2520SESAN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25" y="497743"/>
            <a:ext cx="3249976" cy="1039825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057302" y="2171150"/>
            <a:ext cx="8239098" cy="2879657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2800" b="0" kern="1200" baseline="0" dirty="0" smtClean="0">
                <a:solidFill>
                  <a:srgbClr val="AA348A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n-cs"/>
              </a:defRPr>
            </a:lvl1pPr>
          </a:lstStyle>
          <a:p>
            <a:pPr algn="r"/>
            <a:r>
              <a:rPr lang="fr-FR" sz="3600" b="1" dirty="0" smtClean="0">
                <a:latin typeface="Century Gothic" panose="020B0502020202020204" pitchFamily="34" charset="0"/>
                <a:cs typeface="+mj-cs"/>
              </a:rPr>
              <a:t>Objectifs de la Permanence,  	</a:t>
            </a:r>
          </a:p>
          <a:p>
            <a:pPr algn="r"/>
            <a:r>
              <a:rPr lang="fr-FR" sz="3600" b="1" dirty="0" smtClean="0">
                <a:latin typeface="Century Gothic" panose="020B0502020202020204" pitchFamily="34" charset="0"/>
                <a:cs typeface="+mj-cs"/>
              </a:rPr>
              <a:t>Rôle du permanencier &amp; 	</a:t>
            </a:r>
          </a:p>
          <a:p>
            <a:pPr algn="r"/>
            <a:r>
              <a:rPr lang="fr-FR" sz="3600" b="1" dirty="0" smtClean="0">
                <a:latin typeface="Century Gothic" panose="020B0502020202020204" pitchFamily="34" charset="0"/>
                <a:cs typeface="+mj-cs"/>
              </a:rPr>
              <a:t>du </a:t>
            </a:r>
            <a:r>
              <a:rPr lang="fr-FR" sz="3600" b="1" dirty="0" smtClean="0">
                <a:latin typeface="Century Gothic" panose="020B0502020202020204" pitchFamily="34" charset="0"/>
                <a:cs typeface="+mj-cs"/>
              </a:rPr>
              <a:t>Référent </a:t>
            </a:r>
            <a:r>
              <a:rPr lang="fr-FR" sz="3600" b="1" dirty="0" smtClean="0">
                <a:latin typeface="Century Gothic" panose="020B0502020202020204" pitchFamily="34" charset="0"/>
                <a:cs typeface="+mj-cs"/>
              </a:rPr>
              <a:t>de la permanence	</a:t>
            </a:r>
            <a:endParaRPr lang="fr-FR" sz="3600" b="1" kern="1200" dirty="0" smtClean="0">
              <a:solidFill>
                <a:srgbClr val="AA348A"/>
              </a:solidFill>
              <a:latin typeface="Century Gothic" panose="020B0502020202020204" pitchFamily="34" charset="0"/>
              <a:cs typeface="+mj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486722" y="5675473"/>
            <a:ext cx="5943763" cy="5329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2800" b="0" kern="1200" baseline="0" dirty="0" smtClean="0">
                <a:solidFill>
                  <a:srgbClr val="AA348A"/>
                </a:solidFill>
                <a:latin typeface="Blogger Sans" panose="02000506030000020004" pitchFamily="2" charset="0"/>
                <a:ea typeface="Blogger Sans" panose="02000506030000020004" pitchFamily="2" charset="0"/>
                <a:cs typeface="+mn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fr-FR" sz="1400" dirty="0" smtClean="0">
                <a:solidFill>
                  <a:srgbClr val="6170B4"/>
                </a:solidFill>
                <a:latin typeface="Century Gothic" panose="020B0502020202020204" pitchFamily="34" charset="0"/>
                <a:ea typeface="Blogger Sans Light" panose="02000506030000020004" pitchFamily="2" charset="0"/>
                <a:cs typeface="+mj-cs"/>
              </a:rPr>
              <a:t>Mars 2021</a:t>
            </a:r>
            <a:endParaRPr lang="fr-FR" sz="1400" b="0" kern="1200" baseline="0" dirty="0">
              <a:solidFill>
                <a:srgbClr val="6170B4"/>
              </a:solidFill>
              <a:latin typeface="Century Gothic" panose="020B0502020202020204" pitchFamily="34" charset="0"/>
              <a:ea typeface="Blogger Sans Light" panose="02000506030000020004" pitchFamily="2" charset="0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877060" y="-11018"/>
            <a:ext cx="4318612" cy="3621997"/>
          </a:xfrm>
          <a:prstGeom prst="rect">
            <a:avLst/>
          </a:prstGeom>
          <a:blipFill dpi="0" rotWithShape="1">
            <a:blip r:embed="rId3">
              <a:alphaModFix amt="8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31888" r="-1813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-11017" y="4957600"/>
            <a:ext cx="1911081" cy="1905908"/>
          </a:xfrm>
          <a:prstGeom prst="rect">
            <a:avLst/>
          </a:prstGeom>
          <a:blipFill dpi="0" rotWithShape="1">
            <a:blip r:embed="rId3">
              <a:alphaModFix amt="8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9798" b="-3125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1385" y="6421169"/>
            <a:ext cx="838200" cy="29527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928" y="5378024"/>
            <a:ext cx="48133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3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fr-FR" sz="1800" dirty="0">
                <a:latin typeface="Century Gothic"/>
              </a:rPr>
              <a:t>En cas de </a:t>
            </a:r>
            <a:r>
              <a:rPr lang="fr-FR" sz="1800" b="1" dirty="0">
                <a:latin typeface="Century Gothic"/>
              </a:rPr>
              <a:t>Gestion de Crise </a:t>
            </a:r>
            <a:r>
              <a:rPr lang="fr-FR" sz="1800" dirty="0">
                <a:latin typeface="Century Gothic"/>
              </a:rPr>
              <a:t>/ ou </a:t>
            </a:r>
            <a:r>
              <a:rPr lang="fr-FR" sz="1800" b="1" dirty="0">
                <a:latin typeface="Century Gothic"/>
              </a:rPr>
              <a:t>Task Force</a:t>
            </a:r>
            <a:r>
              <a:rPr lang="fr-FR" sz="1800" dirty="0">
                <a:latin typeface="Century Gothic"/>
              </a:rPr>
              <a:t> à la demande:</a:t>
            </a:r>
            <a:endParaRPr lang="en-US" sz="1800" dirty="0">
              <a:latin typeface="Century Gothic"/>
            </a:endParaRP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800" dirty="0">
                <a:latin typeface="Century Gothic"/>
              </a:rPr>
              <a:t>Organise un point Teams de démarrage de la journée pour : </a:t>
            </a:r>
            <a:endParaRPr lang="en-US" sz="1800" dirty="0">
              <a:latin typeface="Century Gothic"/>
            </a:endParaRPr>
          </a:p>
          <a:p>
            <a:pPr marL="1257300" lvl="2" indent="-342900">
              <a:buAutoNum type="arabicPeriod"/>
            </a:pPr>
            <a:r>
              <a:rPr lang="fr-FR" sz="1800" dirty="0">
                <a:latin typeface="Century Gothic"/>
              </a:rPr>
              <a:t>Coordonner les actions des différents intervenants et faire le </a:t>
            </a:r>
            <a:r>
              <a:rPr lang="fr-FR" sz="1800" dirty="0" err="1" smtClean="0">
                <a:latin typeface="Century Gothic"/>
              </a:rPr>
              <a:t>dispatch</a:t>
            </a:r>
            <a:r>
              <a:rPr lang="fr-FR" sz="1800" dirty="0">
                <a:latin typeface="Century Gothic"/>
              </a:rPr>
              <a:t> en début de journée afin de répartir au mieux les rôles durant la journée </a:t>
            </a:r>
            <a:endParaRPr lang="en-US" sz="1800" dirty="0">
              <a:latin typeface="Century Gothic"/>
            </a:endParaRPr>
          </a:p>
          <a:p>
            <a:pPr marL="1257300" lvl="2" indent="-342900">
              <a:buAutoNum type="arabicPeriod"/>
            </a:pPr>
            <a:r>
              <a:rPr lang="fr-FR" sz="1800" dirty="0">
                <a:latin typeface="Century Gothic"/>
              </a:rPr>
              <a:t>Remonter les points d'attention de la veille : s'appuyer sur la synthèse de fin de permanence </a:t>
            </a:r>
            <a:endParaRPr lang="en-US" sz="1800" dirty="0">
              <a:latin typeface="Century Gothic"/>
            </a:endParaRPr>
          </a:p>
          <a:p>
            <a:pPr marL="1257300" lvl="2" indent="-342900">
              <a:buAutoNum type="arabicPeriod"/>
            </a:pPr>
            <a:r>
              <a:rPr lang="fr-FR" sz="1800" dirty="0">
                <a:latin typeface="Century Gothic"/>
              </a:rPr>
              <a:t>Identifier les priorités à traiter </a:t>
            </a:r>
            <a:endParaRPr lang="en-US" sz="1800" dirty="0">
              <a:latin typeface="Century Gothic"/>
            </a:endParaRPr>
          </a:p>
          <a:p>
            <a:pPr lvl="2">
              <a:buFont typeface="Arial,Sans-Serif" panose="05000000000000000000" pitchFamily="2" charset="2"/>
              <a:buChar char="•"/>
            </a:pPr>
            <a:endParaRPr lang="fr-FR" sz="1800" dirty="0">
              <a:latin typeface="Century Gothic"/>
            </a:endParaRPr>
          </a:p>
          <a:p>
            <a:r>
              <a:rPr lang="fr-FR" sz="1800" b="1" dirty="0">
                <a:latin typeface="Century Gothic"/>
              </a:rPr>
              <a:t>En cas d'absence,</a:t>
            </a:r>
            <a:r>
              <a:rPr lang="fr-FR" sz="1800" dirty="0">
                <a:latin typeface="Century Gothic"/>
              </a:rPr>
              <a:t> le référent de permanence s'organise pour qu'une autre personne de l'équipe CA puisse le remplacer et le prévient en amont pour assurer la continuité du service</a:t>
            </a:r>
            <a:r>
              <a:rPr lang="fr-FR" sz="1800" dirty="0" smtClean="0">
                <a:latin typeface="Century Gothic"/>
              </a:rPr>
              <a:t>.</a:t>
            </a:r>
            <a:endParaRPr lang="fr-FR" sz="1800" dirty="0">
              <a:latin typeface="Century Gothic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entury Gothic"/>
              </a:rPr>
              <a:t>Rôle du Référent de la </a:t>
            </a:r>
            <a:r>
              <a:rPr lang="fr-FR" dirty="0" smtClean="0">
                <a:latin typeface="Century Gothic"/>
              </a:rPr>
              <a:t>Permanence (3/3)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863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4" name="AutoShape 2" descr="https://euc-powerpoint.officeapps.live.com/pods/GetClipboardImage.ashx?Id=67c88929-5548-477c-a40d-e4f84928c96c&amp;DC=GEU7&amp;pkey=53950e26-3ff0-4b1d-9a75-e50a5809b03f&amp;wdoverrides=GetClipboardImageEnabled:true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ZoneTexte 4">
            <a:hlinkClick r:id="rId2" action="ppaction://hlinksldjump"/>
          </p:cNvPr>
          <p:cNvSpPr txBox="1"/>
          <p:nvPr/>
        </p:nvSpPr>
        <p:spPr>
          <a:xfrm>
            <a:off x="6381750" y="2438400"/>
            <a:ext cx="5234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Objectifs &amp; Informations générales</a:t>
            </a:r>
            <a:endParaRPr lang="fr-FR" sz="2800" dirty="0"/>
          </a:p>
        </p:txBody>
      </p:sp>
      <p:sp>
        <p:nvSpPr>
          <p:cNvPr id="6" name="ZoneTexte 5">
            <a:hlinkClick r:id="rId3" action="ppaction://hlinksldjump"/>
          </p:cNvPr>
          <p:cNvSpPr txBox="1"/>
          <p:nvPr/>
        </p:nvSpPr>
        <p:spPr>
          <a:xfrm>
            <a:off x="6381750" y="3189137"/>
            <a:ext cx="3407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Rôle du permanencier</a:t>
            </a:r>
            <a:endParaRPr lang="fr-FR" sz="2800" dirty="0"/>
          </a:p>
        </p:txBody>
      </p:sp>
      <p:sp>
        <p:nvSpPr>
          <p:cNvPr id="7" name="ZoneTexte 6">
            <a:hlinkClick r:id="rId4" action="ppaction://hlinksldjump"/>
          </p:cNvPr>
          <p:cNvSpPr txBox="1"/>
          <p:nvPr/>
        </p:nvSpPr>
        <p:spPr>
          <a:xfrm>
            <a:off x="6381750" y="3939875"/>
            <a:ext cx="5243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Rôle du référent de la permanence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5968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216315" y="2217982"/>
            <a:ext cx="4022435" cy="2300787"/>
          </a:xfrm>
        </p:spPr>
        <p:txBody>
          <a:bodyPr/>
          <a:lstStyle/>
          <a:p>
            <a:pPr algn="ctr"/>
            <a:r>
              <a:rPr lang="fr-FR" dirty="0" smtClean="0"/>
              <a:t>Objectifs &amp; informations générales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38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fontAlgn="base"/>
            <a:r>
              <a:rPr lang="fr-FR" b="1" dirty="0"/>
              <a:t>Objectifs/Enjeux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La permanence permet de </a:t>
            </a:r>
            <a:r>
              <a:rPr lang="fr-FR" b="1" dirty="0"/>
              <a:t>répondre aux demandes / questions des utilisateurs ou futurs utilisateurs de la plateforme Terr-eSanté via la boîte mail </a:t>
            </a:r>
            <a:r>
              <a:rPr lang="fr-FR" b="1" u="sng" dirty="0">
                <a:hlinkClick r:id="rId2"/>
              </a:rPr>
              <a:t>contact@terr-esante.fr</a:t>
            </a:r>
            <a:r>
              <a:rPr lang="fr-FR" dirty="0"/>
              <a:t>. 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Assurer une présence chaque jour pour répondre aux besoins de formation réservés sur la plate-forme e-learning ​</a:t>
            </a:r>
          </a:p>
          <a:p>
            <a:pPr marL="0" indent="0" fontAlgn="base">
              <a:buNone/>
            </a:pPr>
            <a:r>
              <a:rPr lang="fr-FR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​</a:t>
            </a:r>
          </a:p>
          <a:p>
            <a:pPr fontAlgn="base"/>
            <a:r>
              <a:rPr lang="fr-FR" b="1" dirty="0"/>
              <a:t>Informations générales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b="1" u="sng" dirty="0"/>
              <a:t>Horaires</a:t>
            </a:r>
            <a:r>
              <a:rPr lang="fr-FR" dirty="0"/>
              <a:t> : 9h00-18h, jours ouvrés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b="1" dirty="0"/>
              <a:t>Boîte mail :</a:t>
            </a:r>
            <a:r>
              <a:rPr lang="fr-FR" dirty="0"/>
              <a:t> </a:t>
            </a:r>
            <a:r>
              <a:rPr lang="fr-FR" u="sng" dirty="0">
                <a:hlinkClick r:id="rId2"/>
              </a:rPr>
              <a:t>contact@terr-esante.fr</a:t>
            </a:r>
            <a:r>
              <a:rPr lang="fr-FR" dirty="0"/>
              <a:t>​</a:t>
            </a:r>
          </a:p>
          <a:p>
            <a:pPr marL="0" indent="0" fontAlgn="base">
              <a:buNone/>
            </a:pPr>
            <a:r>
              <a:rPr lang="fr-FR" b="1" dirty="0"/>
              <a:t>Téléphone : </a:t>
            </a:r>
            <a:r>
              <a:rPr lang="fr-FR" dirty="0"/>
              <a:t>télécharger l’Appli 3CX (sur son PC ou Smartphone) cf. procédure en annexe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b="1" dirty="0"/>
              <a:t>Mobilisation : </a:t>
            </a:r>
            <a:r>
              <a:rPr lang="fr-FR" dirty="0"/>
              <a:t>cf. Calendrier de la permanence mis à jour chaque mois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1 référent permanence hebdomadaire en coordination +1 Chargés d’Accompagnement ou AMOA par demi-journée ou par journée.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&amp; Informations générales</a:t>
            </a:r>
          </a:p>
        </p:txBody>
      </p:sp>
      <p:sp>
        <p:nvSpPr>
          <p:cNvPr id="5" name="AutoShape 2" descr="https://euc-powerpoint.officeapps.live.com/pods/GetClipboardImage.ashx?Id=0896acd7-41ba-40c1-9248-213311241a38&amp;DC=GEU7&amp;pkey=3089ed47-98e6-40a5-b79a-3fae59f0e582&amp;wdoverrides=GetClipboardImageEnabled:true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4" descr="https://euc-powerpoint.officeapps.live.com/pods/GetClipboardImage.ashx?Id=0896acd7-41ba-40c1-9248-213311241a38&amp;DC=GEU7&amp;pkey=3089ed47-98e6-40a5-b79a-3fae59f0e582&amp;wdoverrides=GetClipboardImageEnabled:true"/>
          <p:cNvSpPr>
            <a:spLocks noChangeAspect="1" noChangeArrowheads="1"/>
          </p:cNvSpPr>
          <p:nvPr/>
        </p:nvSpPr>
        <p:spPr bwMode="auto">
          <a:xfrm>
            <a:off x="3714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9568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216315" y="1989382"/>
            <a:ext cx="4022435" cy="2300787"/>
          </a:xfrm>
        </p:spPr>
        <p:txBody>
          <a:bodyPr/>
          <a:lstStyle/>
          <a:p>
            <a:pPr algn="ctr"/>
            <a:r>
              <a:rPr lang="fr-FR" dirty="0" smtClean="0"/>
              <a:t>Rôle du permanencier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715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fontAlgn="base"/>
            <a:r>
              <a:rPr lang="fr-FR" b="1" dirty="0"/>
              <a:t>Le Permanencier</a:t>
            </a:r>
            <a:r>
              <a:rPr lang="fr-FR" dirty="0"/>
              <a:t> traite toutes les actions liées : </a:t>
            </a:r>
            <a:r>
              <a:rPr lang="en-US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à la boite contact détaillées dans ce PowerPoint</a:t>
            </a:r>
            <a:r>
              <a:rPr lang="en-US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aux tickets OCTOPUS</a:t>
            </a:r>
            <a:r>
              <a:rPr lang="en-US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il prend connaissance de la synthèse de fin de permanence de la veille ou de la demi-journée.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Il alerte le </a:t>
            </a:r>
            <a:r>
              <a:rPr lang="fr-FR" b="1" dirty="0"/>
              <a:t>Référent de la Permanence</a:t>
            </a:r>
            <a:r>
              <a:rPr lang="fr-FR" dirty="0"/>
              <a:t> pour toute question, précision ou interrogation liées à ses missions, concernant les mails et tickets OCTOPUS. 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fr-FR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Il met à jour la synthèse journalière de fin de permanence : </a:t>
            </a:r>
            <a:r>
              <a:rPr lang="en-US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Inscription des indicateurs de suivi dans le fichier XL  </a:t>
            </a:r>
            <a:r>
              <a:rPr lang="en-US" dirty="0"/>
              <a:t>​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dirty="0"/>
              <a:t>Rédaction du mail</a:t>
            </a:r>
            <a:endParaRPr lang="en-US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Rôle du Permanencier</a:t>
            </a:r>
          </a:p>
        </p:txBody>
      </p:sp>
    </p:spTree>
    <p:extLst>
      <p:ext uri="{BB962C8B-B14F-4D97-AF65-F5344CB8AC3E}">
        <p14:creationId xmlns:p14="http://schemas.microsoft.com/office/powerpoint/2010/main" val="1380860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16365" y="2332282"/>
            <a:ext cx="3469985" cy="2300787"/>
          </a:xfrm>
        </p:spPr>
        <p:txBody>
          <a:bodyPr/>
          <a:lstStyle/>
          <a:p>
            <a:pPr algn="ctr"/>
            <a:r>
              <a:rPr lang="fr-FR" dirty="0" smtClean="0"/>
              <a:t>Rôle du référent de la permanence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438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922051" y="1488829"/>
            <a:ext cx="10195497" cy="4550021"/>
          </a:xfrm>
        </p:spPr>
        <p:txBody>
          <a:bodyPr>
            <a:normAutofit/>
          </a:bodyPr>
          <a:lstStyle/>
          <a:p>
            <a:r>
              <a:rPr lang="fr-FR" sz="1800" b="1" dirty="0">
                <a:latin typeface="Century Gothic"/>
              </a:rPr>
              <a:t>Il y a 1 référent Permanence par semaine - </a:t>
            </a:r>
            <a:r>
              <a:rPr lang="fr-FR" sz="1800" b="1" dirty="0" err="1">
                <a:latin typeface="Century Gothic"/>
              </a:rPr>
              <a:t>cf</a:t>
            </a:r>
            <a:r>
              <a:rPr lang="fr-FR" sz="1800" b="1" dirty="0">
                <a:latin typeface="Century Gothic"/>
              </a:rPr>
              <a:t> Tableau (XL) Permanence </a:t>
            </a:r>
            <a:r>
              <a:rPr lang="fr-FR" sz="1800" b="1" dirty="0">
                <a:latin typeface="Century Gothic"/>
                <a:hlinkClick r:id="rId2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ICI</a:t>
            </a:r>
            <a:endParaRPr lang="fr-FR" sz="1800" b="1" dirty="0">
              <a:latin typeface="Century Gothic"/>
            </a:endParaRPr>
          </a:p>
          <a:p>
            <a:pPr marL="0" indent="0">
              <a:buNone/>
            </a:pPr>
            <a:endParaRPr lang="fr-FR" sz="1800" b="1" dirty="0" smtClean="0">
              <a:latin typeface="Century Gothic"/>
            </a:endParaRPr>
          </a:p>
          <a:p>
            <a:r>
              <a:rPr lang="fr-FR" sz="1800" b="1" dirty="0" smtClean="0">
                <a:latin typeface="Century Gothic"/>
              </a:rPr>
              <a:t>Le </a:t>
            </a:r>
            <a:r>
              <a:rPr lang="fr-FR" sz="1800" b="1" dirty="0">
                <a:latin typeface="Century Gothic"/>
              </a:rPr>
              <a:t>Référent de la Permanence </a:t>
            </a:r>
            <a:r>
              <a:rPr lang="fr-FR" sz="1800" dirty="0">
                <a:latin typeface="Century Gothic"/>
              </a:rPr>
              <a:t>est le Point de référence pour toutes les questions des permanenciers </a:t>
            </a:r>
            <a:r>
              <a:rPr lang="fr-FR" sz="1800" dirty="0" smtClean="0">
                <a:latin typeface="Century Gothic"/>
              </a:rPr>
              <a:t>(AMOA </a:t>
            </a:r>
            <a:r>
              <a:rPr lang="fr-FR" sz="1800" dirty="0">
                <a:latin typeface="Century Gothic"/>
              </a:rPr>
              <a:t>ou SESAN)</a:t>
            </a:r>
            <a:endParaRPr lang="en-US" sz="1800" dirty="0">
              <a:latin typeface="Century Gothic"/>
            </a:endParaRPr>
          </a:p>
          <a:p>
            <a:pPr>
              <a:buFont typeface="Arial,Sans-Serif" panose="05000000000000000000" pitchFamily="2" charset="2"/>
              <a:buChar char="•"/>
            </a:pPr>
            <a:endParaRPr lang="fr-FR" sz="1800" dirty="0">
              <a:latin typeface="Century Gothic"/>
            </a:endParaRPr>
          </a:p>
          <a:p>
            <a:pPr>
              <a:buFont typeface="Arial,Sans-Serif" panose="05000000000000000000" pitchFamily="2" charset="2"/>
              <a:buChar char="•"/>
            </a:pPr>
            <a:r>
              <a:rPr lang="fr-FR" sz="1800" b="1" u="sng" dirty="0">
                <a:solidFill>
                  <a:srgbClr val="FF0000"/>
                </a:solidFill>
                <a:latin typeface="Century Gothic"/>
              </a:rPr>
              <a:t>Mission qualité</a:t>
            </a:r>
            <a:r>
              <a:rPr lang="fr-FR" sz="1800" b="1" dirty="0">
                <a:solidFill>
                  <a:srgbClr val="FF0000"/>
                </a:solidFill>
                <a:latin typeface="Century Gothic"/>
              </a:rPr>
              <a:t> : </a:t>
            </a:r>
            <a:endParaRPr lang="en-US" sz="1800" b="1" dirty="0">
              <a:solidFill>
                <a:srgbClr val="FF0000"/>
              </a:solidFill>
              <a:latin typeface="Century Gothic"/>
            </a:endParaRPr>
          </a:p>
          <a:p>
            <a:pPr lvl="1">
              <a:buFont typeface="Arial,Sans-Serif" panose="05000000000000000000" pitchFamily="2" charset="2"/>
              <a:buChar char="•"/>
            </a:pPr>
            <a:endParaRPr lang="fr-FR" sz="1600" dirty="0">
              <a:latin typeface="Century Gothic"/>
            </a:endParaRPr>
          </a:p>
          <a:p>
            <a:pPr lvl="1">
              <a:buFont typeface="Arial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Redonne les consignes le cas échéant</a:t>
            </a: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Réalise un monitoring qualité des actions de la permanence / picking de vérification des mails et des tickets OCTOPUS</a:t>
            </a:r>
            <a:endParaRPr lang="en-US" sz="1600" dirty="0">
              <a:latin typeface="Century Gothic"/>
            </a:endParaRPr>
          </a:p>
          <a:p>
            <a:pPr lvl="2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Actions qualité sur les tickets Octopus assigné à T&amp;I – </a:t>
            </a:r>
            <a:r>
              <a:rPr lang="fr-FR" sz="1600" b="1" dirty="0">
                <a:latin typeface="Century Gothic"/>
              </a:rPr>
              <a:t>au minimum 2x par semaine – tri, clôture, relance.</a:t>
            </a: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Vérifie le bon rangement des mails dans les différents dossiers (à faire sur la version en ligne de la boite mail pour une meilleure gestion) </a:t>
            </a:r>
            <a:endParaRPr lang="en-US" sz="1600" dirty="0">
              <a:latin typeface="Century Gothic"/>
            </a:endParaRP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Fait une veille régulière sur les nouveaux mails arrivants </a:t>
            </a:r>
            <a:endParaRPr lang="en-US" sz="1600" dirty="0">
              <a:latin typeface="Century Gothic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entury Gothic"/>
              </a:rPr>
              <a:t>Rôle Référent de la </a:t>
            </a:r>
            <a:r>
              <a:rPr lang="fr-FR" dirty="0" smtClean="0">
                <a:latin typeface="Century Gothic"/>
              </a:rPr>
              <a:t>Permanence (1/3)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61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>
          <a:xfrm>
            <a:off x="998251" y="1774579"/>
            <a:ext cx="10591494" cy="4134079"/>
          </a:xfrm>
        </p:spPr>
        <p:txBody>
          <a:bodyPr>
            <a:normAutofit fontScale="92500" lnSpcReduction="10000"/>
          </a:bodyPr>
          <a:lstStyle/>
          <a:p>
            <a:r>
              <a:rPr lang="fr-FR" sz="1800" dirty="0">
                <a:latin typeface="Century Gothic"/>
              </a:rPr>
              <a:t>Sollicite en cas de questions complexes remontées par le permanencier</a:t>
            </a: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Le </a:t>
            </a:r>
            <a:r>
              <a:rPr lang="fr-FR" sz="1600" b="1" dirty="0">
                <a:latin typeface="Century Gothic"/>
              </a:rPr>
              <a:t>Référent solution TRS Héloïse CRUVEILLER --&gt; Questions outil</a:t>
            </a:r>
          </a:p>
          <a:p>
            <a:pPr lvl="1">
              <a:buFont typeface="Arial,Sans-Serif" panose="05000000000000000000" pitchFamily="2" charset="2"/>
              <a:buChar char="•"/>
            </a:pPr>
            <a:r>
              <a:rPr lang="fr-FR" sz="1600" dirty="0">
                <a:latin typeface="Century Gothic"/>
              </a:rPr>
              <a:t>Son manager – </a:t>
            </a:r>
            <a:r>
              <a:rPr lang="fr-FR" sz="1600" b="1" dirty="0">
                <a:latin typeface="Century Gothic"/>
              </a:rPr>
              <a:t>Ségolène </a:t>
            </a:r>
            <a:r>
              <a:rPr lang="fr-FR" sz="1600" b="1" dirty="0" smtClean="0">
                <a:latin typeface="Century Gothic"/>
              </a:rPr>
              <a:t>HUYLEBROUCK-CHANDON </a:t>
            </a:r>
            <a:r>
              <a:rPr lang="fr-FR" sz="1600" dirty="0" smtClean="0">
                <a:latin typeface="Century Gothic"/>
              </a:rPr>
              <a:t>Responsable </a:t>
            </a:r>
            <a:r>
              <a:rPr lang="fr-FR" sz="1600" dirty="0">
                <a:latin typeface="Century Gothic"/>
              </a:rPr>
              <a:t>Pôle </a:t>
            </a:r>
            <a:r>
              <a:rPr lang="fr-FR" sz="1600" dirty="0" smtClean="0">
                <a:latin typeface="Century Gothic"/>
              </a:rPr>
              <a:t>Accompagnement</a:t>
            </a:r>
            <a:r>
              <a:rPr lang="fr-FR" sz="1600" dirty="0">
                <a:latin typeface="Century Gothic"/>
              </a:rPr>
              <a:t> en cas de :</a:t>
            </a:r>
            <a:endParaRPr lang="fr-FR" sz="1600" dirty="0"/>
          </a:p>
          <a:p>
            <a:pPr lvl="2">
              <a:buFont typeface="Arial,Sans-Serif" panose="05000000000000000000" pitchFamily="2" charset="2"/>
              <a:buChar char="•"/>
            </a:pPr>
            <a:r>
              <a:rPr lang="fr-FR" sz="1800" dirty="0">
                <a:latin typeface="Century Gothic"/>
              </a:rPr>
              <a:t>Demande de priorisation d'action </a:t>
            </a:r>
            <a:endParaRPr lang="fr-FR" sz="1600" dirty="0"/>
          </a:p>
          <a:p>
            <a:pPr lvl="2">
              <a:buFont typeface="Arial,Sans-Serif" panose="05000000000000000000" pitchFamily="2" charset="2"/>
              <a:buChar char="•"/>
            </a:pPr>
            <a:r>
              <a:rPr lang="fr-FR" sz="1800" dirty="0">
                <a:latin typeface="Century Gothic"/>
              </a:rPr>
              <a:t>D'un afflux de charge non anticipée </a:t>
            </a:r>
          </a:p>
          <a:p>
            <a:pPr lvl="2">
              <a:buFont typeface="Arial,Sans-Serif" panose="05000000000000000000" pitchFamily="2" charset="2"/>
              <a:buChar char="•"/>
            </a:pPr>
            <a:r>
              <a:rPr lang="fr-FR" sz="1800" dirty="0">
                <a:latin typeface="Century Gothic"/>
              </a:rPr>
              <a:t>ou pour toute demande / questions </a:t>
            </a:r>
          </a:p>
          <a:p>
            <a:pPr marL="914400" lvl="2" indent="0">
              <a:buNone/>
            </a:pPr>
            <a:endParaRPr lang="fr-FR" sz="1800" dirty="0">
              <a:latin typeface="Century Gothic"/>
            </a:endParaRPr>
          </a:p>
          <a:p>
            <a:pPr>
              <a:buFont typeface="Arial,Sans-Serif"/>
              <a:buChar char="•"/>
            </a:pPr>
            <a:r>
              <a:rPr lang="fr-FR" sz="1800" dirty="0">
                <a:latin typeface="Century Gothic"/>
              </a:rPr>
              <a:t>Ecrit la synthèse hebdomadaire de fin de permanence : </a:t>
            </a:r>
            <a:endParaRPr lang="en-US" sz="1800" dirty="0">
              <a:latin typeface="Century Gothic"/>
            </a:endParaRPr>
          </a:p>
          <a:p>
            <a:pPr marL="971550" lvl="1" indent="-285750">
              <a:buFont typeface="Arial,Sans-Serif"/>
              <a:buChar char="•"/>
            </a:pPr>
            <a:r>
              <a:rPr lang="fr-FR" sz="1800" dirty="0">
                <a:latin typeface="Century Gothic"/>
              </a:rPr>
              <a:t>Synthèse des permanences de la semaine écoulée</a:t>
            </a:r>
            <a:endParaRPr lang="en-US" sz="1800" dirty="0">
              <a:latin typeface="Century Gothic"/>
            </a:endParaRPr>
          </a:p>
          <a:p>
            <a:pPr marL="971550" lvl="1" indent="-285750">
              <a:buFont typeface="Arial,Sans-Serif"/>
              <a:buChar char="•"/>
            </a:pPr>
            <a:r>
              <a:rPr lang="fr-FR" sz="1800" b="1" dirty="0">
                <a:latin typeface="Century Gothic"/>
              </a:rPr>
              <a:t>A transmettre tous les vendredis soir à 16h00</a:t>
            </a:r>
            <a:r>
              <a:rPr lang="fr-FR" sz="1800" dirty="0">
                <a:latin typeface="Century Gothic"/>
              </a:rPr>
              <a:t> </a:t>
            </a:r>
            <a:endParaRPr lang="en-US" sz="1800" dirty="0">
              <a:latin typeface="Century Gothic"/>
            </a:endParaRPr>
          </a:p>
          <a:p>
            <a:pPr marL="1428750" lvl="2" indent="-285750">
              <a:buFont typeface="Arial,Sans-Serif"/>
              <a:buChar char="•"/>
            </a:pPr>
            <a:r>
              <a:rPr lang="fr-FR" sz="1800" dirty="0" smtClean="0">
                <a:latin typeface="Century Gothic"/>
              </a:rPr>
              <a:t>À Ségolène </a:t>
            </a:r>
            <a:r>
              <a:rPr lang="fr-FR" sz="1800" dirty="0">
                <a:latin typeface="Century Gothic"/>
              </a:rPr>
              <a:t>+ Nourdine + Vincent + Héloïse + boite contact</a:t>
            </a:r>
          </a:p>
          <a:p>
            <a:pPr marL="1428750" lvl="2" indent="-285750">
              <a:buFont typeface="Arial,Sans-Serif"/>
              <a:buChar char="•"/>
            </a:pPr>
            <a:r>
              <a:rPr lang="fr-FR" sz="1800" dirty="0">
                <a:latin typeface="Century Gothic"/>
              </a:rPr>
              <a:t>Ces indicateurs sont utilisés pour le </a:t>
            </a:r>
            <a:r>
              <a:rPr lang="fr-FR" sz="1800" dirty="0" err="1">
                <a:latin typeface="Century Gothic"/>
              </a:rPr>
              <a:t>reporting</a:t>
            </a:r>
            <a:r>
              <a:rPr lang="fr-FR" sz="1800" dirty="0">
                <a:latin typeface="Century Gothic"/>
              </a:rPr>
              <a:t> ARS. </a:t>
            </a:r>
          </a:p>
          <a:p>
            <a:pPr lvl="2" indent="0">
              <a:buNone/>
            </a:pPr>
            <a:endParaRPr lang="fr-FR" sz="1800" dirty="0">
              <a:latin typeface="Century Gothic"/>
            </a:endParaRPr>
          </a:p>
          <a:p>
            <a:pPr>
              <a:buFont typeface="Arial,Sans-Serif"/>
              <a:buChar char="•"/>
            </a:pPr>
            <a:r>
              <a:rPr lang="fr-FR" sz="1800" dirty="0">
                <a:latin typeface="Century Gothic"/>
              </a:rPr>
              <a:t>Fait un </a:t>
            </a:r>
            <a:r>
              <a:rPr lang="fr-FR" sz="1800" b="1" dirty="0">
                <a:latin typeface="Century Gothic"/>
              </a:rPr>
              <a:t>point de synchronisation oral</a:t>
            </a:r>
            <a:r>
              <a:rPr lang="fr-FR" sz="1800" dirty="0">
                <a:latin typeface="Century Gothic"/>
              </a:rPr>
              <a:t> </a:t>
            </a:r>
            <a:r>
              <a:rPr lang="fr-FR" sz="1800" b="1" dirty="0">
                <a:latin typeface="Century Gothic"/>
              </a:rPr>
              <a:t>les lundis matin</a:t>
            </a:r>
            <a:r>
              <a:rPr lang="fr-FR" sz="1800" dirty="0">
                <a:latin typeface="Century Gothic"/>
              </a:rPr>
              <a:t> : entre le référent permanent de la semaine passée et celui de la nouvelle semaine</a:t>
            </a:r>
            <a:r>
              <a:rPr lang="fr-FR" sz="1800" dirty="0" smtClean="0">
                <a:latin typeface="Century Gothic"/>
              </a:rPr>
              <a:t>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entury Gothic"/>
              </a:rPr>
              <a:t>Rôle du Référent de la </a:t>
            </a:r>
            <a:r>
              <a:rPr lang="fr-FR" dirty="0" smtClean="0">
                <a:latin typeface="Century Gothic"/>
              </a:rPr>
              <a:t>Permanence (2/3)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3894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>
            <a:alphaModFix amt="8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4273180373904699F44877D214FF6A" ma:contentTypeVersion="10" ma:contentTypeDescription="Crée un document." ma:contentTypeScope="" ma:versionID="e2b5dca48bb618e8317b558c923086b6">
  <xsd:schema xmlns:xsd="http://www.w3.org/2001/XMLSchema" xmlns:xs="http://www.w3.org/2001/XMLSchema" xmlns:p="http://schemas.microsoft.com/office/2006/metadata/properties" xmlns:ns3="1f37b65d-330d-4ff4-a49c-36933c404cfd" xmlns:ns4="21624631-a305-42b5-a471-4447fa04c871" targetNamespace="http://schemas.microsoft.com/office/2006/metadata/properties" ma:root="true" ma:fieldsID="68c0f456b4ed7883602a6332fce8d92b" ns3:_="" ns4:_="">
    <xsd:import namespace="1f37b65d-330d-4ff4-a49c-36933c404cfd"/>
    <xsd:import namespace="21624631-a305-42b5-a471-4447fa04c87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7b65d-330d-4ff4-a49c-36933c404c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624631-a305-42b5-a471-4447fa04c87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618152-1C7B-4E36-B813-6CBBE4583F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54E139-AEFD-4B79-A0FE-669367176D50}">
  <ds:schemaRefs>
    <ds:schemaRef ds:uri="http://schemas.microsoft.com/office/2006/documentManagement/types"/>
    <ds:schemaRef ds:uri="http://schemas.microsoft.com/office/infopath/2007/PartnerControls"/>
    <ds:schemaRef ds:uri="1f37b65d-330d-4ff4-a49c-36933c404cfd"/>
    <ds:schemaRef ds:uri="http://purl.org/dc/elements/1.1/"/>
    <ds:schemaRef ds:uri="http://schemas.microsoft.com/office/2006/metadata/properties"/>
    <ds:schemaRef ds:uri="http://purl.org/dc/terms/"/>
    <ds:schemaRef ds:uri="21624631-a305-42b5-a471-4447fa04c87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FF9CB55-65FE-48A7-8955-6B3FFFB5E2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7b65d-330d-4ff4-a49c-36933c404cfd"/>
    <ds:schemaRef ds:uri="21624631-a305-42b5-a471-4447fa04c8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76051</TotalTime>
  <Words>696</Words>
  <Application>Microsoft Office PowerPoint</Application>
  <PresentationFormat>Grand écran</PresentationFormat>
  <Paragraphs>70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Arial,Sans-Serif</vt:lpstr>
      <vt:lpstr>Blogger Sans</vt:lpstr>
      <vt:lpstr>Blogger Sans Light</vt:lpstr>
      <vt:lpstr>Calibri</vt:lpstr>
      <vt:lpstr>Century Gothic</vt:lpstr>
      <vt:lpstr>Verdana</vt:lpstr>
      <vt:lpstr>Wingdings</vt:lpstr>
      <vt:lpstr>Thème Office</vt:lpstr>
      <vt:lpstr>Présentation PowerPoint</vt:lpstr>
      <vt:lpstr>Sommaire</vt:lpstr>
      <vt:lpstr>Objectifs &amp; informations générales</vt:lpstr>
      <vt:lpstr>Objectifs &amp; Informations générales</vt:lpstr>
      <vt:lpstr>Rôle du permanencier</vt:lpstr>
      <vt:lpstr>Rôle du Permanencier</vt:lpstr>
      <vt:lpstr>Rôle du référent de la permanence</vt:lpstr>
      <vt:lpstr>Rôle Référent de la Permanence (1/3)</vt:lpstr>
      <vt:lpstr>Rôle du Référent de la Permanence (2/3)</vt:lpstr>
      <vt:lpstr>Rôle du Référent de la Permanence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Fabrice GIRAUD</dc:creator>
  <cp:lastModifiedBy>Julie RICHERT</cp:lastModifiedBy>
  <cp:revision>1390</cp:revision>
  <cp:lastPrinted>2016-11-14T16:33:44Z</cp:lastPrinted>
  <dcterms:created xsi:type="dcterms:W3CDTF">2016-02-24T09:33:14Z</dcterms:created>
  <dcterms:modified xsi:type="dcterms:W3CDTF">2021-04-07T13:42:31Z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0x010100E44273180373904699F44877D214FF6A</vt:lpwstr>
  </property>
</Properties>
</file>